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67" r:id="rId3"/>
    <p:sldId id="295" r:id="rId4"/>
    <p:sldId id="322" r:id="rId5"/>
    <p:sldId id="321" r:id="rId6"/>
    <p:sldId id="323" r:id="rId7"/>
    <p:sldId id="320" r:id="rId8"/>
    <p:sldId id="324" r:id="rId9"/>
    <p:sldId id="296" r:id="rId10"/>
    <p:sldId id="327" r:id="rId11"/>
    <p:sldId id="378" r:id="rId12"/>
    <p:sldId id="376" r:id="rId13"/>
    <p:sldId id="375" r:id="rId14"/>
    <p:sldId id="377" r:id="rId15"/>
    <p:sldId id="399" r:id="rId16"/>
    <p:sldId id="400" r:id="rId17"/>
    <p:sldId id="379" r:id="rId18"/>
    <p:sldId id="328" r:id="rId19"/>
    <p:sldId id="401" r:id="rId20"/>
    <p:sldId id="370" r:id="rId21"/>
    <p:sldId id="371" r:id="rId22"/>
    <p:sldId id="372" r:id="rId23"/>
    <p:sldId id="385" r:id="rId24"/>
    <p:sldId id="380" r:id="rId25"/>
    <p:sldId id="326" r:id="rId26"/>
    <p:sldId id="384" r:id="rId27"/>
    <p:sldId id="386" r:id="rId28"/>
    <p:sldId id="393" r:id="rId29"/>
    <p:sldId id="395" r:id="rId30"/>
    <p:sldId id="396" r:id="rId31"/>
    <p:sldId id="387" r:id="rId32"/>
    <p:sldId id="394" r:id="rId33"/>
    <p:sldId id="391" r:id="rId34"/>
    <p:sldId id="397" r:id="rId35"/>
    <p:sldId id="398" r:id="rId36"/>
    <p:sldId id="392" r:id="rId37"/>
    <p:sldId id="403" r:id="rId38"/>
    <p:sldId id="404" r:id="rId39"/>
    <p:sldId id="369" r:id="rId40"/>
    <p:sldId id="402" r:id="rId41"/>
    <p:sldId id="329" r:id="rId42"/>
    <p:sldId id="36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C149"/>
    <a:srgbClr val="C68DE7"/>
    <a:srgbClr val="FF4918"/>
    <a:srgbClr val="FFFFFF"/>
    <a:srgbClr val="FFC600"/>
    <a:srgbClr val="FFDA11"/>
    <a:srgbClr val="1A72A4"/>
    <a:srgbClr val="FFC200"/>
    <a:srgbClr val="F5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6" autoAdjust="0"/>
    <p:restoredTop sz="94660"/>
  </p:normalViewPr>
  <p:slideViewPr>
    <p:cSldViewPr snapToGrid="0">
      <p:cViewPr>
        <p:scale>
          <a:sx n="98" d="100"/>
          <a:sy n="98" d="100"/>
        </p:scale>
        <p:origin x="2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CDA04862-54C5-4D3E-AFDA-08059F339045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94B74CC8-87EC-4D1A-97B8-EE741D7E93E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612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D2Coding" panose="020B0609020101020101" pitchFamily="49" charset="-127"/>
        <a:ea typeface="나눔스퀘어_ac ExtraBold" panose="020B0600000101010101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68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76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88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3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13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745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69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168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0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86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233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871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234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832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03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223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76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781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409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7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85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320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675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381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4129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048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389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024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990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8065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47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68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057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077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723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876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88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74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09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6488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05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9A8AE-34CE-DC73-BEBE-4A602048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FB56A-D612-7FAA-6135-D155BFB00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6E5B2-4AC2-2F47-B890-3FC06521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B0B08-80DE-92BC-C6CD-FA586A718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B9CE2-0CED-01FA-BAE1-3224C260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66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51CE8-C8A6-00AB-7E05-136EF0B7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C92192-D849-84EC-BEF3-F3D5B5E71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89101-4E8F-980D-76F5-E0A657A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092A2-7BD8-34BA-90D7-9E7541B5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FC5BF-094A-C523-E22A-6B00686A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649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340D96-ACF8-6342-99EF-CC5DF4E2B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FBD99-91E2-8BC4-4332-AF9762678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7D2A0-FD72-A783-2EA4-8E4336DA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99BF7-CA75-3B21-6D2D-FEE443D5B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49092-3E30-7D82-CDEB-7FBBFFBA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01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6403E-2160-327A-2A49-81279E6F0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E4F75-3CB6-56D5-2587-443872A5F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FD15E-BC94-0F67-60B1-8E8DAD2B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E93DC-3BF7-09DC-6780-57A61C70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0C68B-8A2B-4651-C98F-053DBC1F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826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7DF46-5CA6-A423-89C0-0B9421BD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69B98E-F692-F120-E629-2D77CA27C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8B6152-63D2-C306-7E21-191031E8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8FF2C-3A92-4DEA-9306-0F7F880A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F2415-8003-A698-5B9A-80F3E144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7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BE56C-637B-F676-9DFE-96BD51A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B0C89-AB67-2000-BFD2-BBAF47289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2D263-FE53-1ED8-FAA5-4370611C9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29EF15-F7EA-022E-004D-623E7C5C4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4CC525-2D54-ED7B-374B-7B66774E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489414-FCF9-5BB8-6BDB-A897DF59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7B26-F994-6511-EE41-167AE09C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DC9D4D-BF38-AC8C-BFA1-CCBCA7F4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54D2DA-88BC-64D1-6111-AEE78618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9A3F11-65B4-22EF-FAE5-D7ED08E38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63B402-5F6A-3D23-5179-31435A60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A02C1-57AF-94FE-0325-E6367EA8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5E496D-AFB5-E55D-DC80-508A4B2E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66A4F2-9CC5-5DEE-93C5-47C3CF79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73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D1B2E-6304-B2AE-4A87-9262B9E6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8D784-7CC1-1D41-F352-E4DD032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D5FE83-A44B-DCD7-1C1C-AA7CD4A0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BFA185-8513-FB9F-6EEA-070F243B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7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3D1C84-5B8A-3D76-D923-FA6F6E77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41F466-7B5F-A818-B30A-CDB9E393B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1B689-84F0-AABD-4EB9-25F4418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60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1A610-81B1-6E93-C16A-BAC7479B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3F830-9544-52ED-565B-C9812E3F4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AF4B4B-5363-3298-C2AA-B59A604EB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9E554-7033-259E-8674-BA2B5107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319BCE-3FA9-AAAD-FCE8-67141C57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D2748D-7350-4F1D-6E2A-94B9191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09A50-4258-66AC-AAA2-0A315DA9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CBA4C2-0B72-0720-463E-098924F49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A8310-90C0-1E02-714E-630FDC080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85C0CE-7F2C-620D-5C6E-1F78C5C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B566A-4D5B-649F-2C73-6B355C0D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BB70B3-7A81-7853-E10E-48A106A0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16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DC82E8-2071-EB07-6463-7F2F2169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3A42FC-3F6B-CC8A-3C81-2133496DA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1CB759-846A-9AD8-BF04-96F592AB2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F75C649E-3CFC-4C84-B4D5-A23D6EAEF067}" type="datetimeFigureOut">
              <a:rPr lang="ko-KR" altLang="en-US" smtClean="0"/>
              <a:pPr/>
              <a:t>2023. 3. 16.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66A68-64A2-1360-42FD-DC0AF208A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DDF0B-1E08-2C28-2070-00D593ABD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나눔스퀘어_ac ExtraBold" panose="020B0600000101010101"/>
              </a:defRPr>
            </a:lvl1pPr>
          </a:lstStyle>
          <a:p>
            <a:fld id="{4AF9067B-DEED-4C7E-B872-BFACBB4BC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2Coding" panose="020B0609020101020101" pitchFamily="49" charset="-127"/>
          <a:ea typeface="나눔스퀘어_ac ExtraBold" panose="020B0600000101010101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15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cmicpc.net/problem/125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909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micpc.net/problem/14503" TargetMode="External"/><Relationship Id="rId7" Type="http://schemas.openxmlformats.org/officeDocument/2006/relationships/hyperlink" Target="https://nebulasw.notion.site/2023-3-16-cad38117982d4e7791681563a9b35e7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cmicpc.net/problem/15686" TargetMode="External"/><Relationship Id="rId5" Type="http://schemas.openxmlformats.org/officeDocument/2006/relationships/hyperlink" Target="https://www.acmicpc.net/problem/1700" TargetMode="External"/><Relationship Id="rId4" Type="http://schemas.openxmlformats.org/officeDocument/2006/relationships/hyperlink" Target="https://www.acmicpc.net/problem/966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 flipH="1">
            <a:off x="0" y="4232727"/>
            <a:ext cx="12192000" cy="45719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4503103" y="5484586"/>
            <a:ext cx="2159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8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6662669" y="5484586"/>
            <a:ext cx="1159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전성운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668607" y="3625137"/>
            <a:ext cx="51532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파이썬 </a:t>
            </a:r>
            <a:r>
              <a:rPr lang="ko-KR" altLang="en-US" sz="2400" b="1" dirty="0" err="1">
                <a:solidFill>
                  <a:srgbClr val="A5A5A5"/>
                </a:solidFill>
                <a:latin typeface="D2Coding" panose="020B0609020101020101" pitchFamily="49" charset="-127"/>
                <a:ea typeface="나눔스퀘어_ac ExtraBold" panose="020B0600000101010101"/>
              </a:rPr>
              <a:t>익숙해지기</a:t>
            </a:r>
            <a:endParaRPr dirty="0">
              <a:latin typeface="D2Coding" panose="020B0609020101020101" pitchFamily="49" charset="-127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199522" y="3255805"/>
            <a:ext cx="387858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dirty="0">
              <a:latin typeface="D2Coding" panose="020B0609020101020101" pitchFamily="49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코딩의 시작, TCP School">
            <a:extLst>
              <a:ext uri="{FF2B5EF4-FFF2-40B4-BE49-F238E27FC236}">
                <a16:creationId xmlns:a16="http://schemas.microsoft.com/office/drawing/2014/main" id="{C2702622-B3F7-8EE0-8E12-DBDC1B2F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960" y="1113418"/>
            <a:ext cx="5759613" cy="38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B81827-A269-5AC6-58BA-64504C698F3E}"/>
              </a:ext>
            </a:extLst>
          </p:cNvPr>
          <p:cNvSpPr txBox="1"/>
          <p:nvPr/>
        </p:nvSpPr>
        <p:spPr>
          <a:xfrm>
            <a:off x="3604535" y="5559916"/>
            <a:ext cx="42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데이터를 한 번에 관리하고 싶다</a:t>
            </a:r>
            <a:r>
              <a:rPr lang="en-US" altLang="ko-KR" dirty="0"/>
              <a:t>..!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924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Diagram, table&#10;&#10;Description automatically generated">
            <a:extLst>
              <a:ext uri="{FF2B5EF4-FFF2-40B4-BE49-F238E27FC236}">
                <a16:creationId xmlns:a16="http://schemas.microsoft.com/office/drawing/2014/main" id="{678FCEB0-3989-783B-90D4-5DCC720D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02" y="2145805"/>
            <a:ext cx="9210287" cy="31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6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C99654-F777-A32C-2B67-EB044511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2" y="335610"/>
            <a:ext cx="10046357" cy="61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37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icture containing text, blackboard, receipt&#10;&#10;Description automatically generated">
            <a:extLst>
              <a:ext uri="{FF2B5EF4-FFF2-40B4-BE49-F238E27FC236}">
                <a16:creationId xmlns:a16="http://schemas.microsoft.com/office/drawing/2014/main" id="{C6A186CE-7B0F-6DB0-65C2-1FC619E82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499" y="1967843"/>
            <a:ext cx="4433002" cy="292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8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72A00-206F-71D4-C17A-FE4E7B636CB6}"/>
              </a:ext>
            </a:extLst>
          </p:cNvPr>
          <p:cNvSpPr txBox="1"/>
          <p:nvPr/>
        </p:nvSpPr>
        <p:spPr>
          <a:xfrm>
            <a:off x="2352748" y="2644170"/>
            <a:ext cx="74865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3200" dirty="0">
                <a:hlinkClick r:id="rId3"/>
              </a:rPr>
              <a:t>https://www.acmicpc.net/problem/1152</a:t>
            </a:r>
            <a:endParaRPr lang="en-KR" sz="3200" dirty="0"/>
          </a:p>
          <a:p>
            <a:endParaRPr lang="en-KR" sz="3200" dirty="0"/>
          </a:p>
          <a:p>
            <a:r>
              <a:rPr lang="en-US" sz="3200" dirty="0">
                <a:hlinkClick r:id="rId4"/>
              </a:rPr>
              <a:t>https://www.acmicpc.net/problem/1259</a:t>
            </a:r>
            <a:endParaRPr lang="en-KR" sz="3200" dirty="0"/>
          </a:p>
        </p:txBody>
      </p:sp>
    </p:spTree>
    <p:extLst>
      <p:ext uri="{BB962C8B-B14F-4D97-AF65-F5344CB8AC3E}">
        <p14:creationId xmlns:p14="http://schemas.microsoft.com/office/powerpoint/2010/main" val="154845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970E49-BDB7-AF2F-91D6-5227E10DD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13341"/>
            <a:ext cx="7772400" cy="41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1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3.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배열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(+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문자열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A804DB-CE4C-4235-06CC-157F4B1F9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9752"/>
            <a:ext cx="7772400" cy="4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8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4.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슬라이싱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343E2-2313-39FE-B479-BAF2633C5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2" y="335610"/>
            <a:ext cx="10046357" cy="61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50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4.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슬라이싱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613FC3-603D-E91D-6037-E7BF9739CED0}"/>
              </a:ext>
            </a:extLst>
          </p:cNvPr>
          <p:cNvSpPr txBox="1"/>
          <p:nvPr/>
        </p:nvSpPr>
        <p:spPr>
          <a:xfrm>
            <a:off x="2247568" y="3136612"/>
            <a:ext cx="7696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https://www.acmicpc.net/problem/9093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58821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4.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슬라이싱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3ADAA7-F22A-26AB-900F-0F5CE282F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67" y="1411610"/>
            <a:ext cx="7772400" cy="40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9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지난 과제 리뷰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6E53D8-9265-4253-1B79-ACBF1EC13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91" y="2450844"/>
            <a:ext cx="3818936" cy="4476696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6AB8AF2-02D3-38A1-4A84-DEA059B9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19" y="1248174"/>
            <a:ext cx="3254675" cy="48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gram capture">
            <a:extLst>
              <a:ext uri="{FF2B5EF4-FFF2-40B4-BE49-F238E27FC236}">
                <a16:creationId xmlns:a16="http://schemas.microsoft.com/office/drawing/2014/main" id="{32AF0565-25A5-00E3-7CA4-AF5754A1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722" y="232946"/>
            <a:ext cx="5690712" cy="32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90DD8A31-DF36-AC05-F51C-44AACAB1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797" y="1124239"/>
            <a:ext cx="2969453" cy="48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이미지 2023  3  16  오후 12 37">
            <a:extLst>
              <a:ext uri="{FF2B5EF4-FFF2-40B4-BE49-F238E27FC236}">
                <a16:creationId xmlns:a16="http://schemas.microsoft.com/office/drawing/2014/main" id="{F31B72F7-A5CA-5DFC-FFDE-8C44FADB4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562" y="1708192"/>
            <a:ext cx="2744654" cy="496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6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1.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딕셔너리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(Dictionary)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DE4A9-74A5-682C-C916-B37B66C39432}"/>
              </a:ext>
            </a:extLst>
          </p:cNvPr>
          <p:cNvSpPr txBox="1"/>
          <p:nvPr/>
        </p:nvSpPr>
        <p:spPr>
          <a:xfrm>
            <a:off x="2942545" y="5826499"/>
            <a:ext cx="5528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  <a:r>
              <a:rPr lang="ko-KR" altLang="en-US" dirty="0"/>
              <a:t>아메리카노</a:t>
            </a:r>
            <a:r>
              <a:rPr lang="en-US" dirty="0"/>
              <a:t>:</a:t>
            </a:r>
            <a:r>
              <a:rPr lang="en-US" altLang="ko-KR" dirty="0"/>
              <a:t>2500</a:t>
            </a:r>
            <a:r>
              <a:rPr lang="en-US" dirty="0"/>
              <a:t>, </a:t>
            </a:r>
            <a:r>
              <a:rPr lang="ko-KR" altLang="en-US" dirty="0" err="1"/>
              <a:t>카페라테</a:t>
            </a:r>
            <a:r>
              <a:rPr lang="en-US" dirty="0"/>
              <a:t>:</a:t>
            </a:r>
            <a:r>
              <a:rPr lang="en-US" altLang="ko-KR" dirty="0"/>
              <a:t>3000</a:t>
            </a:r>
            <a:r>
              <a:rPr lang="en-US" dirty="0"/>
              <a:t>, </a:t>
            </a:r>
            <a:r>
              <a:rPr lang="ko-KR" altLang="en-US" dirty="0"/>
              <a:t>딸기주스</a:t>
            </a:r>
            <a:r>
              <a:rPr lang="en-US" dirty="0"/>
              <a:t>:</a:t>
            </a:r>
            <a:r>
              <a:rPr lang="en-US" altLang="ko-KR" dirty="0"/>
              <a:t>3500</a:t>
            </a:r>
            <a:r>
              <a:rPr lang="en-US" dirty="0"/>
              <a:t>, ...} </a:t>
            </a:r>
            <a:endParaRPr lang="en-KR" dirty="0"/>
          </a:p>
        </p:txBody>
      </p:sp>
      <p:pic>
        <p:nvPicPr>
          <p:cNvPr id="3074" name="Picture 2" descr="5.3 매핑 | 연오의 파이썬 프로그래밍 입문서">
            <a:extLst>
              <a:ext uri="{FF2B5EF4-FFF2-40B4-BE49-F238E27FC236}">
                <a16:creationId xmlns:a16="http://schemas.microsoft.com/office/drawing/2014/main" id="{10680D81-98D4-DC86-0732-D0C7D4B1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07" y="1151700"/>
            <a:ext cx="5783919" cy="45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156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1.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딕셔너리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(Dictionary)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809AEF0-7030-E68D-C13F-2AB916E5D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2" y="335610"/>
            <a:ext cx="10046357" cy="61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59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1.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딕셔너리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(Dictionary)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D2E789-EC9D-7677-4FE5-B29CE4045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17" y="2979890"/>
            <a:ext cx="9173765" cy="143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5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쉬는시간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2" name="Picture 4" descr="Pick] 기절한 줄…새끼 올빼미가 엎드려 자는 이유 (feat. 각선미)">
            <a:extLst>
              <a:ext uri="{FF2B5EF4-FFF2-40B4-BE49-F238E27FC236}">
                <a16:creationId xmlns:a16="http://schemas.microsoft.com/office/drawing/2014/main" id="{4E377E02-0090-2ABB-7BE8-4D79C3CBB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16" y="1658948"/>
            <a:ext cx="5398168" cy="404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1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함수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17E6AC-822A-DF53-83DC-27F0D7ED0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12" y="1492320"/>
            <a:ext cx="5727976" cy="3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함수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04-1 함수 - 점프 투 파이썬">
            <a:extLst>
              <a:ext uri="{FF2B5EF4-FFF2-40B4-BE49-F238E27FC236}">
                <a16:creationId xmlns:a16="http://schemas.microsoft.com/office/drawing/2014/main" id="{329B2B73-A422-05C7-8A94-7F21FF5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29" y="2239700"/>
            <a:ext cx="8090476" cy="23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35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함수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1B05124-B488-0E58-8ECD-920F23CD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34" y="1338319"/>
            <a:ext cx="6116265" cy="41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1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7AC349-BF86-FADA-78E3-863601008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27" y="1246698"/>
            <a:ext cx="3495435" cy="508232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63FAFF0-7826-5E76-108A-2742A0780198}"/>
              </a:ext>
            </a:extLst>
          </p:cNvPr>
          <p:cNvSpPr/>
          <p:nvPr/>
        </p:nvSpPr>
        <p:spPr>
          <a:xfrm>
            <a:off x="5287617" y="3429000"/>
            <a:ext cx="1367625" cy="3588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D97A9C-4011-E514-E63E-2392803DA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897" y="1397704"/>
            <a:ext cx="4479157" cy="3283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9919C2-3845-68B9-ECA0-41A3AAE7FA4F}"/>
              </a:ext>
            </a:extLst>
          </p:cNvPr>
          <p:cNvSpPr txBox="1"/>
          <p:nvPr/>
        </p:nvSpPr>
        <p:spPr>
          <a:xfrm>
            <a:off x="7148223" y="4851690"/>
            <a:ext cx="4166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반복적인 코드를 줄일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틀을 통해 쉽게 관리할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코드의 재사용성을 극대화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554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post-thumbnail">
            <a:extLst>
              <a:ext uri="{FF2B5EF4-FFF2-40B4-BE49-F238E27FC236}">
                <a16:creationId xmlns:a16="http://schemas.microsoft.com/office/drawing/2014/main" id="{6B4FA0C9-A1A1-CA58-D52C-CB2FFD0DE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9220" name="Picture 4" descr="Class와 Object를 구별하자(feat. 그놈의 붕어빵)">
            <a:extLst>
              <a:ext uri="{FF2B5EF4-FFF2-40B4-BE49-F238E27FC236}">
                <a16:creationId xmlns:a16="http://schemas.microsoft.com/office/drawing/2014/main" id="{579EDA4F-CDE6-0AEA-B32D-D10B77523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5" y="2037275"/>
            <a:ext cx="4741573" cy="278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정리하지 않으면 잊어버린다.: 객체(Object), 인스턴스(Instance), 클래스(Class)">
            <a:extLst>
              <a:ext uri="{FF2B5EF4-FFF2-40B4-BE49-F238E27FC236}">
                <a16:creationId xmlns:a16="http://schemas.microsoft.com/office/drawing/2014/main" id="{95EE82A8-B620-4FB8-4DD7-98A055CA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72" y="1339849"/>
            <a:ext cx="52451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0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7736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82ECD0-8559-9AC5-402D-D219F854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553" y="520689"/>
            <a:ext cx="5690894" cy="4171606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BB99024-BA6F-8410-6384-898FAFAB4500}"/>
              </a:ext>
            </a:extLst>
          </p:cNvPr>
          <p:cNvSpPr/>
          <p:nvPr/>
        </p:nvSpPr>
        <p:spPr>
          <a:xfrm>
            <a:off x="4285753" y="593975"/>
            <a:ext cx="1200648" cy="3021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0712380-B93E-16F5-74C0-69C4A1B7DD9A}"/>
              </a:ext>
            </a:extLst>
          </p:cNvPr>
          <p:cNvSpPr/>
          <p:nvPr/>
        </p:nvSpPr>
        <p:spPr>
          <a:xfrm>
            <a:off x="5406885" y="2090808"/>
            <a:ext cx="689115" cy="3021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8452E65D-DC4E-6070-F262-4CFFE749BEF3}"/>
              </a:ext>
            </a:extLst>
          </p:cNvPr>
          <p:cNvSpPr/>
          <p:nvPr/>
        </p:nvSpPr>
        <p:spPr>
          <a:xfrm>
            <a:off x="4507991" y="871588"/>
            <a:ext cx="978409" cy="30215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3434B-B49A-5D09-8261-5766E5D02A71}"/>
              </a:ext>
            </a:extLst>
          </p:cNvPr>
          <p:cNvSpPr txBox="1"/>
          <p:nvPr/>
        </p:nvSpPr>
        <p:spPr>
          <a:xfrm>
            <a:off x="2963779" y="4974245"/>
            <a:ext cx="6264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클래스 명은 항상 대문자로 시작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생성자는 </a:t>
            </a: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endParaRPr lang="en-US" altLang="ko-KR" dirty="0"/>
          </a:p>
          <a:p>
            <a:r>
              <a:rPr lang="ko-KR" altLang="en-US" dirty="0"/>
              <a:t>메서드를 정의할 때는 첫 매개변수에 </a:t>
            </a:r>
            <a:r>
              <a:rPr lang="en-US" altLang="ko-KR" dirty="0"/>
              <a:t>self</a:t>
            </a:r>
            <a:r>
              <a:rPr lang="ko-KR" altLang="en-US" dirty="0"/>
              <a:t>가 포함되어 있음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20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/>
                <a:sym typeface="Arial"/>
              </a:rPr>
              <a:t>목차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0CE4C0-7163-5C5C-F1A8-3972619133EB}"/>
              </a:ext>
            </a:extLst>
          </p:cNvPr>
          <p:cNvGrpSpPr/>
          <p:nvPr/>
        </p:nvGrpSpPr>
        <p:grpSpPr>
          <a:xfrm>
            <a:off x="1628512" y="2301863"/>
            <a:ext cx="7307539" cy="2254274"/>
            <a:chOff x="3083495" y="1863577"/>
            <a:chExt cx="7307539" cy="2254274"/>
          </a:xfrm>
        </p:grpSpPr>
        <p:sp>
          <p:nvSpPr>
            <p:cNvPr id="6" name="Google Shape;96;p2">
              <a:extLst>
                <a:ext uri="{FF2B5EF4-FFF2-40B4-BE49-F238E27FC236}">
                  <a16:creationId xmlns:a16="http://schemas.microsoft.com/office/drawing/2014/main" id="{75F74F28-6E2C-4CC1-B338-DD5876C03096}"/>
                </a:ext>
              </a:extLst>
            </p:cNvPr>
            <p:cNvSpPr txBox="1"/>
            <p:nvPr/>
          </p:nvSpPr>
          <p:spPr>
            <a:xfrm>
              <a:off x="3083495" y="1863577"/>
              <a:ext cx="517618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1.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잡다한 파이썬 이야기</a:t>
              </a: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..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7" name="Google Shape;96;p2">
              <a:extLst>
                <a:ext uri="{FF2B5EF4-FFF2-40B4-BE49-F238E27FC236}">
                  <a16:creationId xmlns:a16="http://schemas.microsoft.com/office/drawing/2014/main" id="{514228D9-60C2-4C23-A12D-FDF1B4D45A85}"/>
                </a:ext>
              </a:extLst>
            </p:cNvPr>
            <p:cNvSpPr txBox="1"/>
            <p:nvPr/>
          </p:nvSpPr>
          <p:spPr>
            <a:xfrm>
              <a:off x="3083495" y="3656227"/>
              <a:ext cx="730753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3.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 클래스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  <p:sp>
          <p:nvSpPr>
            <p:cNvPr id="9" name="Google Shape;96;p2">
              <a:extLst>
                <a:ext uri="{FF2B5EF4-FFF2-40B4-BE49-F238E27FC236}">
                  <a16:creationId xmlns:a16="http://schemas.microsoft.com/office/drawing/2014/main" id="{617F3E72-0BAF-4F50-9499-9FC38152CE00}"/>
                </a:ext>
              </a:extLst>
            </p:cNvPr>
            <p:cNvSpPr txBox="1"/>
            <p:nvPr/>
          </p:nvSpPr>
          <p:spPr>
            <a:xfrm>
              <a:off x="3083495" y="2759902"/>
              <a:ext cx="63374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추가적인 파이썬 문법들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</p:grp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5E70F6BC-465A-1DE8-CE37-8CCFD120AC9E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n owl standing on a branch&#10;&#10;Description automatically generated">
            <a:extLst>
              <a:ext uri="{FF2B5EF4-FFF2-40B4-BE49-F238E27FC236}">
                <a16:creationId xmlns:a16="http://schemas.microsoft.com/office/drawing/2014/main" id="{B9906410-1070-8D52-48DE-128607D57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59" y="2135370"/>
            <a:ext cx="5176183" cy="29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85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AutoShape 2" descr="post-thumbnail">
            <a:extLst>
              <a:ext uri="{FF2B5EF4-FFF2-40B4-BE49-F238E27FC236}">
                <a16:creationId xmlns:a16="http://schemas.microsoft.com/office/drawing/2014/main" id="{6B4FA0C9-A1A1-CA58-D52C-CB2FFD0DEC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FCD20-82B6-292A-AF61-48773A84B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64" y="1618579"/>
            <a:ext cx="9650672" cy="412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8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7736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 변수와 인스턴스 변수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 descr="클라우드스터딩-자바-클래스-변수-vs-인스턴스-변수">
            <a:extLst>
              <a:ext uri="{FF2B5EF4-FFF2-40B4-BE49-F238E27FC236}">
                <a16:creationId xmlns:a16="http://schemas.microsoft.com/office/drawing/2014/main" id="{0414FBB4-11A6-94B7-7EBA-EF15B5A1F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06" y="1661998"/>
            <a:ext cx="6105387" cy="35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529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7736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 변수와 인스턴스 변수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593FDD-CD59-3B17-7121-8EC12AB6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72" y="1290206"/>
            <a:ext cx="5773655" cy="507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2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88595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클래스끼리 겹치는 비효율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33DA06A-E7A6-8BA7-B0D7-2E9A50905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14" y="1439385"/>
            <a:ext cx="6110371" cy="49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8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88595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클래스의 상속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70E7BA-75B7-8D3F-AB70-2B085E9D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52" y="1031541"/>
            <a:ext cx="4957345" cy="54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4" y="416007"/>
            <a:ext cx="588595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클래스의 상속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46A2C-D44A-364D-5D57-12F35E0C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868" y="1019201"/>
            <a:ext cx="6196263" cy="542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solidFill>
                  <a:schemeClr val="dk1"/>
                </a:solidFill>
                <a:latin typeface="+mj-ea"/>
                <a:ea typeface="+mj-ea"/>
                <a:sym typeface="Arial"/>
              </a:rPr>
              <a:t>오버라이딩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BB555E8-41AD-C349-BAB5-69396E32D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9" y="2381919"/>
            <a:ext cx="5485391" cy="2398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8B987-CA0A-683A-F76E-80B4950F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836" y="762000"/>
            <a:ext cx="390316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89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비공개 속성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6BF5055-2FF7-AB7C-603A-DEAF860A9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26" y="1000742"/>
            <a:ext cx="6054548" cy="553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1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비공개 속성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EFE01D4-D88B-518A-CAC9-4819A714C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04" y="576469"/>
            <a:ext cx="4571191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215828" y="153687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446717" y="184484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Class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실습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!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D0233-0C91-B08B-8450-47FEAE63B508}"/>
              </a:ext>
            </a:extLst>
          </p:cNvPr>
          <p:cNvSpPr txBox="1"/>
          <p:nvPr/>
        </p:nvSpPr>
        <p:spPr>
          <a:xfrm>
            <a:off x="988138" y="700374"/>
            <a:ext cx="1013861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다음 조건에 맞게 실습을 진행해 주세요</a:t>
            </a:r>
            <a:r>
              <a:rPr lang="en-US" altLang="ko-KR" sz="1700" dirty="0"/>
              <a:t>.</a:t>
            </a:r>
          </a:p>
          <a:p>
            <a:endParaRPr lang="en-US" sz="1700" dirty="0"/>
          </a:p>
          <a:p>
            <a:pPr marL="342900" indent="-342900">
              <a:buAutoNum type="arabicPeriod"/>
            </a:pPr>
            <a:r>
              <a:rPr lang="en-US" altLang="ko-KR" sz="1700" dirty="0"/>
              <a:t>Person</a:t>
            </a:r>
            <a:r>
              <a:rPr lang="ko-KR" altLang="en-US" sz="1700" dirty="0"/>
              <a:t>이라는 클래스가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 </a:t>
            </a:r>
            <a:r>
              <a:rPr lang="en-US" altLang="ko-KR" sz="1700" dirty="0"/>
              <a:t>name, age,</a:t>
            </a:r>
            <a:r>
              <a:rPr lang="ko-KR" altLang="en-US" sz="1700" dirty="0"/>
              <a:t> </a:t>
            </a:r>
            <a:r>
              <a:rPr lang="en-US" altLang="ko-KR" sz="1700" dirty="0"/>
              <a:t>height</a:t>
            </a:r>
            <a:r>
              <a:rPr lang="ko-KR" altLang="en-US" sz="1700" dirty="0"/>
              <a:t> 라는 인스턴스 변수를 가지고 있고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introduce(), yell()</a:t>
            </a:r>
            <a:r>
              <a:rPr lang="ko-KR" altLang="en-US" sz="1700" dirty="0"/>
              <a:t>이라는 메서드를 가지고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r>
              <a:rPr lang="en-US" altLang="ko-KR" sz="1700" dirty="0"/>
              <a:t>introduce()</a:t>
            </a:r>
            <a:r>
              <a:rPr lang="ko-KR" altLang="en-US" sz="1700" dirty="0"/>
              <a:t>라는 메서드를 호출하면 자신의 이름과 나이와 키를 말합니다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r>
              <a:rPr lang="en-US" altLang="ko-KR" sz="1700" dirty="0"/>
              <a:t>yell()</a:t>
            </a:r>
            <a:r>
              <a:rPr lang="ko-KR" altLang="en-US" sz="1700" dirty="0"/>
              <a:t>이라는 메서드를 실행하면 </a:t>
            </a:r>
            <a:r>
              <a:rPr lang="en-US" altLang="ko-KR" sz="1700" dirty="0"/>
              <a:t>‘</a:t>
            </a:r>
            <a:r>
              <a:rPr lang="ko-KR" altLang="en-US" sz="1700" dirty="0"/>
              <a:t>아</a:t>
            </a:r>
            <a:r>
              <a:rPr lang="en-US" altLang="ko-KR" sz="1700" dirty="0"/>
              <a:t>?’ </a:t>
            </a:r>
            <a:r>
              <a:rPr lang="ko-KR" altLang="en-US" sz="1700" dirty="0" err="1"/>
              <a:t>라고</a:t>
            </a:r>
            <a:r>
              <a:rPr lang="ko-KR" altLang="en-US" sz="1700" dirty="0"/>
              <a:t> 말합니다</a:t>
            </a:r>
            <a:r>
              <a:rPr lang="en-US" altLang="ko-KR" sz="1700" dirty="0"/>
              <a:t>.</a:t>
            </a:r>
          </a:p>
          <a:p>
            <a:pPr marL="342900" indent="-342900">
              <a:buAutoNum type="arabicPeriod"/>
            </a:pPr>
            <a:endParaRPr lang="en-US" sz="1700" dirty="0"/>
          </a:p>
          <a:p>
            <a:pPr marL="342900" indent="-342900">
              <a:buAutoNum type="arabicPeriod"/>
            </a:pPr>
            <a:r>
              <a:rPr lang="en-US" sz="1700" dirty="0"/>
              <a:t>Developer</a:t>
            </a:r>
            <a:r>
              <a:rPr lang="ko-KR" altLang="en-US" sz="1700" dirty="0"/>
              <a:t>이라는 클래스가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 </a:t>
            </a:r>
            <a:r>
              <a:rPr lang="en-US" altLang="ko-KR" sz="1700" dirty="0"/>
              <a:t>Person</a:t>
            </a:r>
            <a:r>
              <a:rPr lang="ko-KR" altLang="en-US" sz="1700" dirty="0"/>
              <a:t>클래스를 상속합니다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r>
              <a:rPr lang="en-US" altLang="ko-KR" sz="1700" dirty="0"/>
              <a:t>Developer</a:t>
            </a:r>
            <a:r>
              <a:rPr lang="ko-KR" altLang="en-US" sz="1700" dirty="0"/>
              <a:t>클래스는 </a:t>
            </a:r>
            <a:r>
              <a:rPr lang="en-US" altLang="ko-KR" sz="1700" dirty="0"/>
              <a:t>yell()</a:t>
            </a:r>
            <a:r>
              <a:rPr lang="ko-KR" altLang="en-US" sz="1700" dirty="0"/>
              <a:t>을 실행하면 </a:t>
            </a:r>
            <a:r>
              <a:rPr lang="en-US" altLang="ko-KR" sz="1700" dirty="0"/>
              <a:t>‘</a:t>
            </a:r>
            <a:r>
              <a:rPr lang="ko-KR" altLang="en-US" sz="1700" dirty="0"/>
              <a:t>어</a:t>
            </a:r>
            <a:r>
              <a:rPr lang="en-US" altLang="ko-KR" sz="1700" dirty="0"/>
              <a:t>?’</a:t>
            </a:r>
            <a:r>
              <a:rPr lang="ko-KR" altLang="en-US" sz="1700" dirty="0" err="1"/>
              <a:t>라고</a:t>
            </a:r>
            <a:r>
              <a:rPr lang="ko-KR" altLang="en-US" sz="1700" dirty="0"/>
              <a:t> 말합니다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 </a:t>
            </a:r>
            <a:r>
              <a:rPr lang="en-US" altLang="ko-KR" sz="1700" dirty="0"/>
              <a:t>keyboard = ‘</a:t>
            </a:r>
            <a:r>
              <a:rPr lang="ko-KR" altLang="en-US" sz="1700" dirty="0"/>
              <a:t>기계식</a:t>
            </a:r>
            <a:r>
              <a:rPr lang="en-US" altLang="ko-KR" sz="1700" dirty="0"/>
              <a:t>’</a:t>
            </a:r>
            <a:r>
              <a:rPr lang="ko-KR" altLang="en-US" sz="1700" dirty="0"/>
              <a:t> 이라는 클래스 변수를 가지고 있습니다</a:t>
            </a:r>
            <a:r>
              <a:rPr lang="en-US" altLang="ko-KR" sz="1700" dirty="0"/>
              <a:t>.</a:t>
            </a:r>
          </a:p>
          <a:p>
            <a:pPr marL="342900" indent="-342900">
              <a:buAutoNum type="arabicPeriod"/>
            </a:pPr>
            <a:endParaRPr lang="en-US" sz="1700" dirty="0"/>
          </a:p>
          <a:p>
            <a:pPr marL="342900" indent="-342900">
              <a:buAutoNum type="arabicPeriod"/>
            </a:pPr>
            <a:r>
              <a:rPr lang="en-US" sz="1700" dirty="0"/>
              <a:t>Designer</a:t>
            </a:r>
            <a:r>
              <a:rPr lang="ko-KR" altLang="en-US" sz="1700" dirty="0"/>
              <a:t>이라는 클래스가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</a:t>
            </a:r>
            <a:r>
              <a:rPr lang="en-US" altLang="ko-KR" sz="1700" dirty="0"/>
              <a:t> Person</a:t>
            </a:r>
            <a:r>
              <a:rPr lang="ko-KR" altLang="en-US" sz="1700" dirty="0"/>
              <a:t>클래스를 상속합니다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r>
              <a:rPr lang="en-US" altLang="ko-KR" sz="1700" dirty="0"/>
              <a:t>Designer</a:t>
            </a:r>
            <a:r>
              <a:rPr lang="ko-KR" altLang="en-US" sz="1700" dirty="0"/>
              <a:t>클래스는 </a:t>
            </a:r>
            <a:r>
              <a:rPr lang="en-US" altLang="ko-KR" sz="1700" dirty="0"/>
              <a:t>disease</a:t>
            </a:r>
            <a:r>
              <a:rPr lang="ko-KR" altLang="en-US" sz="1700" dirty="0"/>
              <a:t>라는 인스턴스 변수를 추가적으로 가지고 있습니다</a:t>
            </a:r>
            <a:r>
              <a:rPr lang="en-US" altLang="ko-KR" sz="1700" dirty="0"/>
              <a:t>.</a:t>
            </a:r>
          </a:p>
          <a:p>
            <a:pPr marL="342900" indent="-342900">
              <a:buAutoNum type="arabicPeriod"/>
            </a:pPr>
            <a:endParaRPr lang="en-US" sz="1700" dirty="0"/>
          </a:p>
          <a:p>
            <a:pPr marL="342900" indent="-342900">
              <a:buAutoNum type="arabicPeriod"/>
            </a:pPr>
            <a:r>
              <a:rPr lang="en-US" sz="1700" dirty="0" err="1"/>
              <a:t>ProductManager</a:t>
            </a:r>
            <a:r>
              <a:rPr lang="ko-KR" altLang="en-US" sz="1700" dirty="0"/>
              <a:t>이라는 클래스가 있습니다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 </a:t>
            </a:r>
            <a:r>
              <a:rPr lang="en-US" altLang="ko-KR" sz="1700" dirty="0"/>
              <a:t>Person</a:t>
            </a:r>
            <a:r>
              <a:rPr lang="ko-KR" altLang="en-US" sz="1700" dirty="0"/>
              <a:t>클래스를 상속합니다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</a:t>
            </a:r>
            <a:r>
              <a:rPr lang="en-US" altLang="ko-KR" sz="1700" dirty="0" err="1"/>
              <a:t>ProductManager</a:t>
            </a:r>
            <a:r>
              <a:rPr lang="ko-KR" altLang="en-US" sz="1700" dirty="0"/>
              <a:t>클래스는 </a:t>
            </a:r>
            <a:r>
              <a:rPr lang="en-US" altLang="ko-KR" sz="1700" dirty="0"/>
              <a:t>yell()</a:t>
            </a:r>
            <a:r>
              <a:rPr lang="ko-KR" altLang="en-US" sz="1700" dirty="0"/>
              <a:t>을 실행시키면 </a:t>
            </a:r>
            <a:r>
              <a:rPr lang="en-US" altLang="ko-KR" sz="1700" dirty="0"/>
              <a:t>‘</a:t>
            </a:r>
            <a:r>
              <a:rPr lang="ko-KR" altLang="en-US" sz="1700" dirty="0"/>
              <a:t>개발자님 여기 </a:t>
            </a:r>
            <a:r>
              <a:rPr lang="ko-KR" altLang="en-US" sz="1700" dirty="0" err="1"/>
              <a:t>오류있어요</a:t>
            </a:r>
            <a:r>
              <a:rPr lang="en-US" altLang="ko-KR" sz="1700" dirty="0"/>
              <a:t>’</a:t>
            </a:r>
            <a:r>
              <a:rPr lang="ko-KR" altLang="en-US" sz="1700" dirty="0" err="1"/>
              <a:t>라고</a:t>
            </a:r>
            <a:r>
              <a:rPr lang="ko-KR" altLang="en-US" sz="1700" dirty="0"/>
              <a:t> 말합니다</a:t>
            </a:r>
            <a:r>
              <a:rPr lang="en-US" altLang="ko-KR" sz="1700" dirty="0"/>
              <a:t>.</a:t>
            </a:r>
            <a:r>
              <a:rPr lang="ko-KR" altLang="en-US" sz="1700" dirty="0"/>
              <a:t> 이 클래스는 추가적으로</a:t>
            </a:r>
            <a:r>
              <a:rPr lang="en-US" altLang="ko-KR" sz="1700" dirty="0"/>
              <a:t> aging()</a:t>
            </a:r>
            <a:r>
              <a:rPr lang="ko-KR" altLang="en-US" sz="1700" dirty="0"/>
              <a:t>이라는 메서드를 가지고 있으며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aging()</a:t>
            </a:r>
            <a:r>
              <a:rPr lang="ko-KR" altLang="en-US" sz="1700" dirty="0"/>
              <a:t>메서드를 </a:t>
            </a:r>
            <a:r>
              <a:rPr lang="ko-KR" altLang="en-US" sz="1700" dirty="0" err="1"/>
              <a:t>실행시</a:t>
            </a:r>
            <a:r>
              <a:rPr lang="ko-KR" altLang="en-US" sz="1700" dirty="0"/>
              <a:t> 나이가 </a:t>
            </a:r>
            <a:r>
              <a:rPr lang="en-US" altLang="ko-KR" sz="1700" dirty="0"/>
              <a:t>2</a:t>
            </a:r>
            <a:r>
              <a:rPr lang="ko-KR" altLang="en-US" sz="1700" dirty="0"/>
              <a:t>살 늘어나고</a:t>
            </a:r>
            <a:r>
              <a:rPr lang="en-US" altLang="ko-KR" sz="1700" dirty="0"/>
              <a:t>,</a:t>
            </a:r>
            <a:r>
              <a:rPr lang="ko-KR" altLang="en-US" sz="1700" dirty="0"/>
              <a:t> 키가 </a:t>
            </a:r>
            <a:r>
              <a:rPr lang="en-US" altLang="ko-KR" sz="1700" dirty="0"/>
              <a:t>5cm</a:t>
            </a:r>
            <a:r>
              <a:rPr lang="ko-KR" altLang="en-US" sz="1700" dirty="0"/>
              <a:t> 줄어듭니다</a:t>
            </a:r>
            <a:r>
              <a:rPr lang="en-US" altLang="ko-KR" sz="1700" dirty="0"/>
              <a:t>.</a:t>
            </a:r>
            <a:r>
              <a:rPr lang="ko-KR" altLang="en-US" sz="1700" dirty="0"/>
              <a:t> 그리고 </a:t>
            </a:r>
            <a:r>
              <a:rPr lang="en-US" altLang="ko-KR" sz="1700" dirty="0"/>
              <a:t>‘</a:t>
            </a:r>
            <a:r>
              <a:rPr lang="ko-KR" altLang="en-US" sz="1700" dirty="0"/>
              <a:t>개발자를 새로 </a:t>
            </a:r>
            <a:r>
              <a:rPr lang="ko-KR" altLang="en-US" sz="1700" dirty="0" err="1"/>
              <a:t>뽑아야하나</a:t>
            </a:r>
            <a:r>
              <a:rPr lang="en-US" altLang="ko-KR" sz="1700" dirty="0"/>
              <a:t>…’</a:t>
            </a:r>
            <a:r>
              <a:rPr lang="ko-KR" altLang="en-US" sz="1700" dirty="0" err="1"/>
              <a:t>라고</a:t>
            </a:r>
            <a:r>
              <a:rPr lang="ko-KR" altLang="en-US" sz="1700" dirty="0"/>
              <a:t> 말하고 </a:t>
            </a:r>
            <a:r>
              <a:rPr lang="en-US" altLang="ko-KR" sz="1700" dirty="0"/>
              <a:t>Developer</a:t>
            </a:r>
            <a:r>
              <a:rPr lang="ko-KR" altLang="en-US" sz="1700" dirty="0"/>
              <a:t>의 </a:t>
            </a:r>
            <a:r>
              <a:rPr lang="en-US" altLang="ko-KR" sz="1700" dirty="0"/>
              <a:t>keyboard</a:t>
            </a:r>
            <a:r>
              <a:rPr lang="ko-KR" altLang="en-US" sz="1700" dirty="0"/>
              <a:t>변수를 </a:t>
            </a:r>
            <a:r>
              <a:rPr lang="en-US" altLang="ko-KR" sz="1700" dirty="0"/>
              <a:t>‘</a:t>
            </a:r>
            <a:r>
              <a:rPr lang="ko-KR" altLang="en-US" sz="1700" dirty="0" err="1"/>
              <a:t>멤브레인</a:t>
            </a:r>
            <a:r>
              <a:rPr lang="en-US" altLang="ko-KR" sz="1700" dirty="0"/>
              <a:t>’</a:t>
            </a:r>
            <a:r>
              <a:rPr lang="ko-KR" altLang="en-US" sz="1700" dirty="0" err="1"/>
              <a:t>으로</a:t>
            </a:r>
            <a:r>
              <a:rPr lang="ko-KR" altLang="en-US" sz="1700" dirty="0"/>
              <a:t> 바꿉니다</a:t>
            </a:r>
            <a:r>
              <a:rPr lang="en-US" altLang="ko-KR" sz="1700" dirty="0"/>
              <a:t>.</a:t>
            </a:r>
          </a:p>
          <a:p>
            <a:pPr marL="342900" indent="-342900">
              <a:buAutoNum type="arabicPeriod"/>
            </a:pPr>
            <a:endParaRPr lang="en-US" sz="1700" dirty="0"/>
          </a:p>
          <a:p>
            <a:pPr marL="342900" indent="-342900">
              <a:buAutoNum type="arabicPeriod"/>
            </a:pPr>
            <a:r>
              <a:rPr lang="ko-KR" altLang="en-US" sz="1700" dirty="0"/>
              <a:t>클래스를 다 설계한 후 </a:t>
            </a:r>
            <a:r>
              <a:rPr lang="en-US" altLang="ko-KR" sz="1700" dirty="0"/>
              <a:t>d1</a:t>
            </a:r>
            <a:r>
              <a:rPr lang="ko-KR" altLang="en-US" sz="1700" dirty="0"/>
              <a:t> 이라는 </a:t>
            </a:r>
            <a:r>
              <a:rPr lang="en-US" altLang="ko-KR" sz="1700" dirty="0"/>
              <a:t>Developer</a:t>
            </a:r>
            <a:r>
              <a:rPr lang="ko-KR" altLang="en-US" sz="1700" dirty="0"/>
              <a:t>인스턴스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d2</a:t>
            </a:r>
            <a:r>
              <a:rPr lang="ko-KR" altLang="en-US" sz="1700" dirty="0"/>
              <a:t> 라는 </a:t>
            </a:r>
            <a:r>
              <a:rPr lang="en-US" altLang="ko-KR" sz="1700" dirty="0"/>
              <a:t>Designer</a:t>
            </a:r>
            <a:r>
              <a:rPr lang="ko-KR" altLang="en-US" sz="1700" dirty="0"/>
              <a:t>인스턴스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p1</a:t>
            </a:r>
            <a:r>
              <a:rPr lang="ko-KR" altLang="en-US" sz="1700" dirty="0"/>
              <a:t> 이라는 </a:t>
            </a:r>
            <a:r>
              <a:rPr lang="en-US" altLang="ko-KR" sz="1700" dirty="0" err="1"/>
              <a:t>ProductManager</a:t>
            </a:r>
            <a:r>
              <a:rPr lang="ko-KR" altLang="en-US" sz="1700" dirty="0"/>
              <a:t> 인스턴스를 생성한 후</a:t>
            </a:r>
            <a:r>
              <a:rPr lang="en-US" altLang="ko-KR" sz="1700" dirty="0"/>
              <a:t>,</a:t>
            </a:r>
            <a:r>
              <a:rPr lang="ko-KR" altLang="en-US" sz="1700" dirty="0"/>
              <a:t> 각 인스턴스의 </a:t>
            </a:r>
            <a:r>
              <a:rPr lang="en-US" altLang="ko-KR" sz="1700" dirty="0"/>
              <a:t>introduce()</a:t>
            </a:r>
            <a:r>
              <a:rPr lang="ko-KR" altLang="en-US" sz="1700" dirty="0"/>
              <a:t>와 </a:t>
            </a:r>
            <a:r>
              <a:rPr lang="en-US" altLang="ko-KR" sz="1700" dirty="0"/>
              <a:t>yell()</a:t>
            </a:r>
            <a:r>
              <a:rPr lang="ko-KR" altLang="en-US" sz="1700" dirty="0"/>
              <a:t>을 실행시켜보세요</a:t>
            </a:r>
            <a:r>
              <a:rPr lang="en-US" altLang="ko-KR" sz="1700" dirty="0"/>
              <a:t>.</a:t>
            </a:r>
            <a:r>
              <a:rPr lang="ko-KR" altLang="en-US" sz="1700" dirty="0"/>
              <a:t> 그리고 그 후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p1</a:t>
            </a:r>
            <a:r>
              <a:rPr lang="ko-KR" altLang="en-US" sz="1700" dirty="0"/>
              <a:t>의 </a:t>
            </a:r>
            <a:r>
              <a:rPr lang="en-US" altLang="ko-KR" sz="1700" dirty="0"/>
              <a:t>aging()</a:t>
            </a:r>
            <a:r>
              <a:rPr lang="ko-KR" altLang="en-US" sz="1700" dirty="0"/>
              <a:t>을 실행한 후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introduce()</a:t>
            </a:r>
            <a:r>
              <a:rPr lang="ko-KR" altLang="en-US" sz="1700" dirty="0" err="1"/>
              <a:t>를</a:t>
            </a:r>
            <a:r>
              <a:rPr lang="ko-KR" altLang="en-US" sz="1700" dirty="0"/>
              <a:t> 다시 실행해주세요</a:t>
            </a:r>
            <a:r>
              <a:rPr lang="en-US" altLang="ko-KR" sz="1700" dirty="0"/>
              <a:t>.</a:t>
            </a:r>
            <a:endParaRPr lang="en-KR" sz="1700" dirty="0"/>
          </a:p>
        </p:txBody>
      </p:sp>
    </p:spTree>
    <p:extLst>
      <p:ext uri="{BB962C8B-B14F-4D97-AF65-F5344CB8AC3E}">
        <p14:creationId xmlns:p14="http://schemas.microsoft.com/office/powerpoint/2010/main" val="33282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파이썬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4312DD9-BB56-7237-5B90-9DCDCA5D1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67" y="1599579"/>
            <a:ext cx="3693565" cy="36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50+ data science memes to fight the weekday blues | Data Science Dojo">
            <a:extLst>
              <a:ext uri="{FF2B5EF4-FFF2-40B4-BE49-F238E27FC236}">
                <a16:creationId xmlns:a16="http://schemas.microsoft.com/office/drawing/2014/main" id="{68D17149-C603-4065-0E7A-4A7346A2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0" y="910457"/>
            <a:ext cx="5037083" cy="50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FF9C5A7C-AF7C-F22C-83FE-ACF4C2E9DF0D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018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Class</a:t>
            </a: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 실습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!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6BCF9-2CA6-FDED-3DAC-AF29E3B5F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87" y="1169254"/>
            <a:ext cx="8931825" cy="4294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5CBF6-54E5-07C7-C2E4-68099A071FBE}"/>
              </a:ext>
            </a:extLst>
          </p:cNvPr>
          <p:cNvSpPr txBox="1"/>
          <p:nvPr/>
        </p:nvSpPr>
        <p:spPr>
          <a:xfrm>
            <a:off x="1897892" y="5827895"/>
            <a:ext cx="835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인스턴스 변수의 값은 아무거나 해도 상관없습니다</a:t>
            </a:r>
            <a:r>
              <a:rPr lang="en-US" altLang="ko-KR" dirty="0"/>
              <a:t>.</a:t>
            </a:r>
            <a:r>
              <a:rPr lang="ko-KR" altLang="en-US" dirty="0"/>
              <a:t> 원하는 값으로 넣어주세요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38021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96904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+</a:t>
            </a:r>
            <a:r>
              <a:rPr lang="ko-KR" altLang="en-US" sz="3600" b="1" dirty="0" err="1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절대하지마세요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이미 잘하시는 분들을 위한 문제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71DC9-B316-A491-1CB2-3DA22909B516}"/>
              </a:ext>
            </a:extLst>
          </p:cNvPr>
          <p:cNvSpPr txBox="1"/>
          <p:nvPr/>
        </p:nvSpPr>
        <p:spPr>
          <a:xfrm>
            <a:off x="1751283" y="1713440"/>
            <a:ext cx="93647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</a:t>
            </a:r>
            <a:r>
              <a:rPr lang="en-US" altLang="ko-KR" dirty="0"/>
              <a:t>:</a:t>
            </a:r>
            <a:r>
              <a:rPr lang="ko-KR" altLang="en-US" dirty="0"/>
              <a:t> 로봇 청소기 </a:t>
            </a:r>
            <a:r>
              <a:rPr lang="en-US" altLang="ko-KR" dirty="0"/>
              <a:t>(</a:t>
            </a:r>
            <a:r>
              <a:rPr lang="ko-KR" altLang="en-US" dirty="0"/>
              <a:t>골드 </a:t>
            </a:r>
            <a:r>
              <a:rPr lang="en-US" altLang="ko-KR" dirty="0"/>
              <a:t>5)</a:t>
            </a:r>
          </a:p>
          <a:p>
            <a:r>
              <a:rPr lang="en-US" altLang="ko-KR" dirty="0">
                <a:hlinkClick r:id="rId3"/>
              </a:rPr>
              <a:t>https://www.acmicpc.net/problem/14503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백트래킹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N-Queen (</a:t>
            </a:r>
            <a:r>
              <a:rPr lang="ko-KR" altLang="en-US" dirty="0"/>
              <a:t>골드 </a:t>
            </a:r>
            <a:r>
              <a:rPr lang="en-US" altLang="ko-KR" dirty="0"/>
              <a:t>4)</a:t>
            </a:r>
          </a:p>
          <a:p>
            <a:r>
              <a:rPr lang="en-US" altLang="ko-KR" dirty="0">
                <a:hlinkClick r:id="rId4"/>
              </a:rPr>
              <a:t>https://www.acmicpc.net/problem/9663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그리디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멀티탭</a:t>
            </a:r>
            <a:r>
              <a:rPr lang="ko-KR" altLang="en-US" dirty="0"/>
              <a:t> 스케줄링 </a:t>
            </a:r>
            <a:r>
              <a:rPr lang="en-US" altLang="ko-KR" dirty="0"/>
              <a:t>(</a:t>
            </a:r>
            <a:r>
              <a:rPr lang="ko-KR" altLang="en-US" dirty="0"/>
              <a:t>골드 </a:t>
            </a:r>
            <a:r>
              <a:rPr lang="en-US" altLang="ko-KR" dirty="0"/>
              <a:t>1)</a:t>
            </a:r>
          </a:p>
          <a:p>
            <a:r>
              <a:rPr lang="en-US" altLang="ko-KR" dirty="0">
                <a:hlinkClick r:id="rId5"/>
              </a:rPr>
              <a:t>https://www.acmicpc.net/problem/1700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구현</a:t>
            </a:r>
            <a:r>
              <a:rPr lang="en-US" altLang="ko-KR" dirty="0"/>
              <a:t>:</a:t>
            </a:r>
            <a:r>
              <a:rPr lang="ko-KR" altLang="en-US" dirty="0"/>
              <a:t> 치킨 배달 </a:t>
            </a:r>
            <a:r>
              <a:rPr lang="en-US" altLang="ko-KR" dirty="0"/>
              <a:t>(</a:t>
            </a:r>
            <a:r>
              <a:rPr lang="ko-KR" altLang="en-US" dirty="0"/>
              <a:t>골드 </a:t>
            </a:r>
            <a:r>
              <a:rPr lang="en-US" altLang="ko-KR" dirty="0"/>
              <a:t>5)</a:t>
            </a:r>
          </a:p>
          <a:p>
            <a:r>
              <a:rPr lang="en-US" altLang="ko-KR" dirty="0">
                <a:hlinkClick r:id="rId6"/>
              </a:rPr>
              <a:t>https://www.acmicpc.net/problem/15686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A265F-02F2-BDBF-4ABE-312145BC5918}"/>
              </a:ext>
            </a:extLst>
          </p:cNvPr>
          <p:cNvSpPr txBox="1"/>
          <p:nvPr/>
        </p:nvSpPr>
        <p:spPr>
          <a:xfrm>
            <a:off x="1339718" y="6334961"/>
            <a:ext cx="873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https://nebulasw.notion.site/2023-3-16-cad38117982d4e7791681563a9b35e70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5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</a:t>
            </a:r>
            <a:r>
              <a:rPr lang="en-US" altLang="ko-KR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2;p3">
            <a:extLst>
              <a:ext uri="{FF2B5EF4-FFF2-40B4-BE49-F238E27FC236}">
                <a16:creationId xmlns:a16="http://schemas.microsoft.com/office/drawing/2014/main" id="{20679066-D87C-A0C9-ED51-96B9B2FF31BB}"/>
              </a:ext>
            </a:extLst>
          </p:cNvPr>
          <p:cNvSpPr txBox="1"/>
          <p:nvPr/>
        </p:nvSpPr>
        <p:spPr>
          <a:xfrm>
            <a:off x="629922" y="385210"/>
            <a:ext cx="68821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과제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(3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월 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23</a:t>
            </a:r>
            <a:r>
              <a:rPr lang="ko-KR" altLang="en-US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일 전까지</a:t>
            </a:r>
            <a:r>
              <a:rPr lang="en-US" altLang="ko-KR" sz="24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)</a:t>
            </a:r>
            <a:endParaRPr lang="ko-KR" altLang="en-US" sz="24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Google Shape;122;p3">
            <a:extLst>
              <a:ext uri="{FF2B5EF4-FFF2-40B4-BE49-F238E27FC236}">
                <a16:creationId xmlns:a16="http://schemas.microsoft.com/office/drawing/2014/main" id="{4BCAC326-0AD6-8B16-4BA1-D56A635BCA6C}"/>
              </a:ext>
            </a:extLst>
          </p:cNvPr>
          <p:cNvSpPr txBox="1"/>
          <p:nvPr/>
        </p:nvSpPr>
        <p:spPr>
          <a:xfrm>
            <a:off x="636480" y="846834"/>
            <a:ext cx="86345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 err="1">
                <a:solidFill>
                  <a:srgbClr val="A7A7A8"/>
                </a:solidFill>
                <a:latin typeface="NanumGothicBold"/>
                <a:ea typeface="나눔스퀘어_ac ExtraBold" panose="020B0600000101010101"/>
                <a:sym typeface="Arial"/>
              </a:rPr>
              <a:t>ㅎㅎ</a:t>
            </a:r>
            <a:r>
              <a:rPr lang="ko-KR" altLang="en-US" sz="1400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  <a:sym typeface="Arial"/>
              </a:rPr>
              <a:t> 죄송합니다</a:t>
            </a:r>
            <a:r>
              <a:rPr lang="en-US" altLang="ko-KR" sz="1400" b="1" dirty="0">
                <a:solidFill>
                  <a:srgbClr val="A7A7A8"/>
                </a:solidFill>
                <a:latin typeface="NanumGothicBold"/>
                <a:ea typeface="나눔스퀘어_ac ExtraBold" panose="020B0600000101010101"/>
                <a:sym typeface="Arial"/>
              </a:rPr>
              <a:t>.</a:t>
            </a:r>
            <a:endParaRPr sz="14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942367-BDAB-B3BE-4307-47CFE664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78" y="953844"/>
            <a:ext cx="2697073" cy="5518946"/>
          </a:xfrm>
          <a:prstGeom prst="rect">
            <a:avLst/>
          </a:prstGeom>
        </p:spPr>
      </p:pic>
      <p:pic>
        <p:nvPicPr>
          <p:cNvPr id="9" name="Picture 8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BE726FE0-50A7-14AB-4C24-6B054E47D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18" y="953844"/>
            <a:ext cx="2784461" cy="55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5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파이썬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!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간결하고 생산성 높은 프로그래밍 언어, 파이썬(Python)에 대해 알아봐요. : 네이버 블로그">
            <a:extLst>
              <a:ext uri="{FF2B5EF4-FFF2-40B4-BE49-F238E27FC236}">
                <a16:creationId xmlns:a16="http://schemas.microsoft.com/office/drawing/2014/main" id="{726F43EA-9956-A4E8-1F48-5C8C0107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5" y="2088615"/>
            <a:ext cx="6110014" cy="26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ly Python Programmers Will Understand 😏 | Python Meme on ME.ME">
            <a:extLst>
              <a:ext uri="{FF2B5EF4-FFF2-40B4-BE49-F238E27FC236}">
                <a16:creationId xmlns:a16="http://schemas.microsoft.com/office/drawing/2014/main" id="{1326F965-E3C1-BED3-006C-8A8FF2B54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59" y="856592"/>
            <a:ext cx="4585077" cy="51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5EC1DF4-022F-4DA2-5933-B9FC119CC758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65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속도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?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2" descr="Python 3.11 Performance Benchmarks Show Huge Improvement - Phoronix">
            <a:extLst>
              <a:ext uri="{FF2B5EF4-FFF2-40B4-BE49-F238E27FC236}">
                <a16:creationId xmlns:a16="http://schemas.microsoft.com/office/drawing/2014/main" id="{C7A79B3F-74F3-3197-1A88-D7F2F73DD2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D37A0E1A-BC5F-5D64-BD0D-DAF25A6B8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06" y="1775947"/>
            <a:ext cx="7304188" cy="3306106"/>
          </a:xfrm>
          <a:prstGeom prst="rect">
            <a:avLst/>
          </a:prstGeom>
        </p:spPr>
      </p:pic>
      <p:sp>
        <p:nvSpPr>
          <p:cNvPr id="3" name="Google Shape;121;p3">
            <a:extLst>
              <a:ext uri="{FF2B5EF4-FFF2-40B4-BE49-F238E27FC236}">
                <a16:creationId xmlns:a16="http://schemas.microsoft.com/office/drawing/2014/main" id="{4F4FD515-EC88-B50E-D61B-32D34D2E2DD0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55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627145" y="416007"/>
            <a:ext cx="391174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파이썬</a:t>
            </a:r>
            <a:r>
              <a:rPr lang="en-US" altLang="ko-KR" sz="3200" b="1" dirty="0">
                <a:solidFill>
                  <a:schemeClr val="dk1"/>
                </a:solidFill>
                <a:latin typeface="+mj-ea"/>
                <a:ea typeface="+mj-ea"/>
                <a:sym typeface="Arial"/>
              </a:rPr>
              <a:t>!</a:t>
            </a:r>
            <a:endParaRPr sz="3200" b="1" dirty="0">
              <a:solidFill>
                <a:schemeClr val="dk1"/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파이썬 독학 시 좋은 강의 고르는 법, 파이썬 데이터 분석 입문 강의 추천 | 패스트캠퍼스">
            <a:extLst>
              <a:ext uri="{FF2B5EF4-FFF2-40B4-BE49-F238E27FC236}">
                <a16:creationId xmlns:a16="http://schemas.microsoft.com/office/drawing/2014/main" id="{DF90DA58-E8A0-0B8B-FDDF-9695AA8BD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71" y="1765737"/>
            <a:ext cx="3326524" cy="33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뭔가 무서운 당근마켓 캐릭터... - 스퀘어 카테고리">
            <a:extLst>
              <a:ext uri="{FF2B5EF4-FFF2-40B4-BE49-F238E27FC236}">
                <a16:creationId xmlns:a16="http://schemas.microsoft.com/office/drawing/2014/main" id="{3B1CD745-8CA1-E821-49CF-623DEF84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5" y="1208459"/>
            <a:ext cx="3326524" cy="444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1;p3">
            <a:extLst>
              <a:ext uri="{FF2B5EF4-FFF2-40B4-BE49-F238E27FC236}">
                <a16:creationId xmlns:a16="http://schemas.microsoft.com/office/drawing/2014/main" id="{34DF0AAA-8231-D289-C4D1-4098A3400FEA}"/>
              </a:ext>
            </a:extLst>
          </p:cNvPr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79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2" y="385210"/>
            <a:ext cx="101536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많이 쓸 개념들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..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6F38E0-E3A3-A017-65F9-8910ADE382AD}"/>
              </a:ext>
            </a:extLst>
          </p:cNvPr>
          <p:cNvGrpSpPr/>
          <p:nvPr/>
        </p:nvGrpSpPr>
        <p:grpSpPr>
          <a:xfrm>
            <a:off x="2442230" y="2168177"/>
            <a:ext cx="7307539" cy="3060884"/>
            <a:chOff x="2583017" y="2331768"/>
            <a:chExt cx="7307539" cy="3060884"/>
          </a:xfrm>
        </p:grpSpPr>
        <p:grpSp>
          <p:nvGrpSpPr>
            <p:cNvPr id="2" name="그룹 3">
              <a:extLst>
                <a:ext uri="{FF2B5EF4-FFF2-40B4-BE49-F238E27FC236}">
                  <a16:creationId xmlns:a16="http://schemas.microsoft.com/office/drawing/2014/main" id="{6A31622D-AD3C-6499-BD6C-22C979567B3E}"/>
                </a:ext>
              </a:extLst>
            </p:cNvPr>
            <p:cNvGrpSpPr/>
            <p:nvPr/>
          </p:nvGrpSpPr>
          <p:grpSpPr>
            <a:xfrm>
              <a:off x="2583017" y="2331768"/>
              <a:ext cx="7307539" cy="2194464"/>
              <a:chOff x="3083495" y="1863577"/>
              <a:chExt cx="7307539" cy="2194464"/>
            </a:xfrm>
          </p:grpSpPr>
          <p:sp>
            <p:nvSpPr>
              <p:cNvPr id="3" name="Google Shape;96;p2">
                <a:extLst>
                  <a:ext uri="{FF2B5EF4-FFF2-40B4-BE49-F238E27FC236}">
                    <a16:creationId xmlns:a16="http://schemas.microsoft.com/office/drawing/2014/main" id="{890073E4-D2D6-4EA6-CD88-57303E6C2B23}"/>
                  </a:ext>
                </a:extLst>
              </p:cNvPr>
              <p:cNvSpPr txBox="1"/>
              <p:nvPr/>
            </p:nvSpPr>
            <p:spPr>
              <a:xfrm>
                <a:off x="3083495" y="1863577"/>
                <a:ext cx="5176183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1. </a:t>
                </a:r>
                <a:r>
                  <a:rPr lang="ko-KR" altLang="en-US" sz="2400" b="1" dirty="0" err="1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딕셔너리</a:t>
                </a: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(Dictionary)</a:t>
                </a:r>
                <a:endParaRPr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endParaRPr>
              </a:p>
            </p:txBody>
          </p:sp>
          <p:sp>
            <p:nvSpPr>
              <p:cNvPr id="4" name="Google Shape;96;p2">
                <a:extLst>
                  <a:ext uri="{FF2B5EF4-FFF2-40B4-BE49-F238E27FC236}">
                    <a16:creationId xmlns:a16="http://schemas.microsoft.com/office/drawing/2014/main" id="{036816A2-7562-AB3C-3A20-1AFB65D738C7}"/>
                  </a:ext>
                </a:extLst>
              </p:cNvPr>
              <p:cNvSpPr txBox="1"/>
              <p:nvPr/>
            </p:nvSpPr>
            <p:spPr>
              <a:xfrm>
                <a:off x="3083495" y="2729997"/>
                <a:ext cx="7307539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</a:rPr>
                  <a:t>2</a:t>
                </a: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.</a:t>
                </a:r>
                <a:r>
                  <a:rPr lang="ko-KR" altLang="en-US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 함수</a:t>
                </a: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 </a:t>
                </a:r>
                <a:endParaRPr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endParaRPr>
              </a:p>
            </p:txBody>
          </p:sp>
          <p:sp>
            <p:nvSpPr>
              <p:cNvPr id="5" name="Google Shape;96;p2">
                <a:extLst>
                  <a:ext uri="{FF2B5EF4-FFF2-40B4-BE49-F238E27FC236}">
                    <a16:creationId xmlns:a16="http://schemas.microsoft.com/office/drawing/2014/main" id="{B3B9ED29-C974-CA8A-1BDD-D5D5BCD3C3E5}"/>
                  </a:ext>
                </a:extLst>
              </p:cNvPr>
              <p:cNvSpPr txBox="1"/>
              <p:nvPr/>
            </p:nvSpPr>
            <p:spPr>
              <a:xfrm>
                <a:off x="3083496" y="3596417"/>
                <a:ext cx="6337488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</a:rPr>
                  <a:t>3</a:t>
                </a:r>
                <a:r>
                  <a:rPr lang="en-US" altLang="ko-KR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. </a:t>
                </a:r>
                <a:r>
                  <a:rPr lang="ko-KR" altLang="en-US" sz="2400" b="1" dirty="0">
                    <a:solidFill>
                      <a:schemeClr val="dk1"/>
                    </a:solidFill>
                    <a:latin typeface="D2Coding" panose="020B0609020101020101" pitchFamily="49" charset="-127"/>
                    <a:ea typeface="잘풀리는오늘 Medium" panose="02020603020101020101" pitchFamily="18" charset="-127"/>
                    <a:sym typeface="Arial"/>
                  </a:rPr>
                  <a:t>배열</a:t>
                </a:r>
                <a:endParaRPr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endParaRPr>
              </a:p>
            </p:txBody>
          </p:sp>
        </p:grpSp>
        <p:sp>
          <p:nvSpPr>
            <p:cNvPr id="6" name="Google Shape;96;p2">
              <a:extLst>
                <a:ext uri="{FF2B5EF4-FFF2-40B4-BE49-F238E27FC236}">
                  <a16:creationId xmlns:a16="http://schemas.microsoft.com/office/drawing/2014/main" id="{FD327687-F513-680E-F703-CE7A73207F85}"/>
                </a:ext>
              </a:extLst>
            </p:cNvPr>
            <p:cNvSpPr txBox="1"/>
            <p:nvPr/>
          </p:nvSpPr>
          <p:spPr>
            <a:xfrm>
              <a:off x="2583018" y="4931028"/>
              <a:ext cx="633748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4. </a:t>
              </a:r>
              <a:r>
                <a:rPr lang="ko-KR" altLang="en-US" sz="2400" b="1" dirty="0" err="1">
                  <a:solidFill>
                    <a:schemeClr val="dk1"/>
                  </a:solidFill>
                  <a:latin typeface="D2Coding" panose="020B0609020101020101" pitchFamily="49" charset="-127"/>
                  <a:ea typeface="잘풀리는오늘 Medium" panose="02020603020101020101" pitchFamily="18" charset="-127"/>
                  <a:sym typeface="Arial"/>
                </a:rPr>
                <a:t>슬라이싱</a:t>
              </a:r>
              <a:endParaRPr sz="2400" b="1" dirty="0">
                <a:solidFill>
                  <a:schemeClr val="dk1"/>
                </a:solidFill>
                <a:latin typeface="D2Coding" panose="020B0609020101020101" pitchFamily="49" charset="-127"/>
                <a:ea typeface="잘풀리는오늘 Medium" panose="02020603020101020101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90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96256" y="385210"/>
            <a:ext cx="88525" cy="6463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15828" y="6365780"/>
            <a:ext cx="17203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Session 3</a:t>
            </a:r>
            <a:endParaRPr sz="1400"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629923" y="385210"/>
            <a:ext cx="51091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대표적인 </a:t>
            </a:r>
            <a:r>
              <a:rPr lang="en-US" altLang="ko-KR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OJ</a:t>
            </a:r>
            <a:r>
              <a:rPr lang="ko-KR" altLang="en-US" sz="3600" b="1" dirty="0">
                <a:solidFill>
                  <a:schemeClr val="dk1"/>
                </a:solidFill>
                <a:latin typeface="D2Coding" panose="020B0609020101020101" pitchFamily="49" charset="-127"/>
                <a:ea typeface="나눔스퀘어_ac ExtraBold" panose="020B0600000101010101" pitchFamily="50" charset="-127"/>
                <a:sym typeface="Arial"/>
              </a:rPr>
              <a:t> 사이트</a:t>
            </a:r>
            <a:endParaRPr sz="3600" b="1" dirty="0">
              <a:solidFill>
                <a:schemeClr val="dk1"/>
              </a:solidFill>
              <a:latin typeface="D2Coding" panose="020B0609020101020101" pitchFamily="49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255829" y="6365739"/>
            <a:ext cx="1720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r>
              <a:rPr lang="en-US" sz="14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 X LIKELION</a:t>
            </a:r>
            <a:endParaRPr sz="1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백준">
            <a:extLst>
              <a:ext uri="{FF2B5EF4-FFF2-40B4-BE49-F238E27FC236}">
                <a16:creationId xmlns:a16="http://schemas.microsoft.com/office/drawing/2014/main" id="{14C75DC1-2AC6-A48E-6715-1B1B9AEA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6" y="2589238"/>
            <a:ext cx="4298731" cy="22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프로그래머스, 데이터 사이언스 과제 테스트 무료 체험 기업 모집 - 뉴스와이어">
            <a:extLst>
              <a:ext uri="{FF2B5EF4-FFF2-40B4-BE49-F238E27FC236}">
                <a16:creationId xmlns:a16="http://schemas.microsoft.com/office/drawing/2014/main" id="{96AED726-104F-AD25-39E7-621AAD8B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063" y="3030602"/>
            <a:ext cx="5422382" cy="13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BAC41-5F2C-F56B-8D58-635A198A5E96}"/>
              </a:ext>
            </a:extLst>
          </p:cNvPr>
          <p:cNvSpPr txBox="1"/>
          <p:nvPr/>
        </p:nvSpPr>
        <p:spPr>
          <a:xfrm>
            <a:off x="4673606" y="5279851"/>
            <a:ext cx="284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백준 회원가입 해주세요</a:t>
            </a:r>
            <a:r>
              <a:rPr lang="en-US" altLang="ko-KR" dirty="0"/>
              <a:t>!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6180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801</Words>
  <Application>Microsoft Macintosh PowerPoint</Application>
  <PresentationFormat>Widescreen</PresentationFormat>
  <Paragraphs>179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D2Coding</vt:lpstr>
      <vt:lpstr>Malgun Gothic</vt:lpstr>
      <vt:lpstr>Malgun Gothic</vt:lpstr>
      <vt:lpstr>NanumGothicBold</vt:lpstr>
      <vt:lpstr>나눔스퀘어_ac ExtraBold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김지성[ 학부재학 / 영어영문학과 ]</dc:creator>
  <cp:lastModifiedBy>전성운[ 학부재학 / 전기전자공학부 ]</cp:lastModifiedBy>
  <cp:revision>37</cp:revision>
  <dcterms:created xsi:type="dcterms:W3CDTF">2023-03-05T05:07:28Z</dcterms:created>
  <dcterms:modified xsi:type="dcterms:W3CDTF">2023-03-16T09:39:11Z</dcterms:modified>
</cp:coreProperties>
</file>